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8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BEA6B23-E60E-43DC-9B3A-348778D68C45}">
  <a:tblStyle styleId="{7BEA6B23-E60E-43DC-9B3A-348778D68C45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04" y="-11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D747D-5CAA-4AF5-BFB9-FAFB95570E28}" type="doc">
      <dgm:prSet loTypeId="urn:microsoft.com/office/officeart/2009/3/layout/BlockDescending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7C4EC67D-D172-4489-AAC0-14D4BA8EA354}">
      <dgm:prSet phldrT="[Text]"/>
      <dgm:spPr/>
      <dgm:t>
        <a:bodyPr/>
        <a:lstStyle/>
        <a:p>
          <a:r>
            <a:rPr lang="en-US" b="1" dirty="0" smtClean="0">
              <a:solidFill>
                <a:schemeClr val="accent3"/>
              </a:solidFill>
            </a:rPr>
            <a:t>Build Awareness</a:t>
          </a:r>
          <a:endParaRPr lang="en-US" b="1" dirty="0">
            <a:solidFill>
              <a:schemeClr val="accent3"/>
            </a:solidFill>
          </a:endParaRPr>
        </a:p>
      </dgm:t>
    </dgm:pt>
    <dgm:pt modelId="{95149DED-CDC8-4FAB-A552-A4CADF0CE5C2}" type="parTrans" cxnId="{D16272F8-1407-49FA-89F0-0AA906C8AF88}">
      <dgm:prSet/>
      <dgm:spPr/>
      <dgm:t>
        <a:bodyPr/>
        <a:lstStyle/>
        <a:p>
          <a:endParaRPr lang="en-US"/>
        </a:p>
      </dgm:t>
    </dgm:pt>
    <dgm:pt modelId="{11015B31-D32D-488E-A919-E58B3FCA5249}" type="sibTrans" cxnId="{D16272F8-1407-49FA-89F0-0AA906C8AF88}">
      <dgm:prSet/>
      <dgm:spPr/>
      <dgm:t>
        <a:bodyPr/>
        <a:lstStyle/>
        <a:p>
          <a:endParaRPr lang="en-US"/>
        </a:p>
      </dgm:t>
    </dgm:pt>
    <dgm:pt modelId="{08BAEFAE-7F64-4EC9-9B0D-1EAF9629F4F1}">
      <dgm:prSet phldrT="[Text]"/>
      <dgm:spPr/>
      <dgm:t>
        <a:bodyPr/>
        <a:lstStyle/>
        <a:p>
          <a:r>
            <a:rPr lang="en-US" b="1" dirty="0" smtClean="0">
              <a:solidFill>
                <a:schemeClr val="accent3"/>
              </a:solidFill>
            </a:rPr>
            <a:t>Deepen Expertise</a:t>
          </a:r>
          <a:endParaRPr lang="en-US" b="1" dirty="0">
            <a:solidFill>
              <a:schemeClr val="accent3"/>
            </a:solidFill>
          </a:endParaRPr>
        </a:p>
      </dgm:t>
    </dgm:pt>
    <dgm:pt modelId="{7B60F122-FCE6-4D46-BC31-0566A565FDF0}" type="parTrans" cxnId="{918B41CE-F061-44C8-B6EE-E57138516D54}">
      <dgm:prSet/>
      <dgm:spPr/>
      <dgm:t>
        <a:bodyPr/>
        <a:lstStyle/>
        <a:p>
          <a:endParaRPr lang="en-US"/>
        </a:p>
      </dgm:t>
    </dgm:pt>
    <dgm:pt modelId="{3D9FF692-14DA-4E93-B20F-73D651EBDC7D}" type="sibTrans" cxnId="{918B41CE-F061-44C8-B6EE-E57138516D54}">
      <dgm:prSet/>
      <dgm:spPr/>
      <dgm:t>
        <a:bodyPr/>
        <a:lstStyle/>
        <a:p>
          <a:endParaRPr lang="en-US"/>
        </a:p>
      </dgm:t>
    </dgm:pt>
    <dgm:pt modelId="{B8618B4E-BCB8-44D3-A24F-BD815F198364}">
      <dgm:prSet phldrT="[Text]"/>
      <dgm:spPr/>
      <dgm:t>
        <a:bodyPr/>
        <a:lstStyle/>
        <a:p>
          <a:r>
            <a:rPr lang="en-US" b="1" dirty="0" smtClean="0">
              <a:solidFill>
                <a:schemeClr val="accent3"/>
              </a:solidFill>
            </a:rPr>
            <a:t>Support College Data Use</a:t>
          </a:r>
          <a:endParaRPr lang="en-US" b="1" dirty="0">
            <a:solidFill>
              <a:schemeClr val="accent3"/>
            </a:solidFill>
          </a:endParaRPr>
        </a:p>
      </dgm:t>
    </dgm:pt>
    <dgm:pt modelId="{4961DC66-A490-42FA-AD00-71313B53E906}" type="parTrans" cxnId="{9410894B-8B8F-49F8-8022-4ED584519044}">
      <dgm:prSet/>
      <dgm:spPr/>
      <dgm:t>
        <a:bodyPr/>
        <a:lstStyle/>
        <a:p>
          <a:endParaRPr lang="en-US"/>
        </a:p>
      </dgm:t>
    </dgm:pt>
    <dgm:pt modelId="{0A49B6A3-1F8B-418E-8BF9-986297158232}" type="sibTrans" cxnId="{9410894B-8B8F-49F8-8022-4ED584519044}">
      <dgm:prSet/>
      <dgm:spPr/>
      <dgm:t>
        <a:bodyPr/>
        <a:lstStyle/>
        <a:p>
          <a:endParaRPr lang="en-US"/>
        </a:p>
      </dgm:t>
    </dgm:pt>
    <dgm:pt modelId="{416938B9-208D-4BFC-841B-29DC8075C21D}">
      <dgm:prSet/>
      <dgm:spPr/>
      <dgm:t>
        <a:bodyPr/>
        <a:lstStyle/>
        <a:p>
          <a:r>
            <a:rPr lang="en-US" b="1" dirty="0" smtClean="0">
              <a:solidFill>
                <a:schemeClr val="accent3"/>
              </a:solidFill>
            </a:rPr>
            <a:t>Expand Regional Data Use</a:t>
          </a:r>
          <a:endParaRPr lang="en-US" b="1" dirty="0">
            <a:solidFill>
              <a:schemeClr val="accent3"/>
            </a:solidFill>
          </a:endParaRPr>
        </a:p>
      </dgm:t>
    </dgm:pt>
    <dgm:pt modelId="{669B0E76-FE02-49DB-8B80-78683E17EECA}" type="parTrans" cxnId="{EC1F1AE1-3FA6-4579-AB54-7F8F238FE36A}">
      <dgm:prSet/>
      <dgm:spPr/>
      <dgm:t>
        <a:bodyPr/>
        <a:lstStyle/>
        <a:p>
          <a:endParaRPr lang="en-US"/>
        </a:p>
      </dgm:t>
    </dgm:pt>
    <dgm:pt modelId="{3E3F27DD-8895-4365-AF18-A220D9D145E4}" type="sibTrans" cxnId="{EC1F1AE1-3FA6-4579-AB54-7F8F238FE36A}">
      <dgm:prSet/>
      <dgm:spPr/>
      <dgm:t>
        <a:bodyPr/>
        <a:lstStyle/>
        <a:p>
          <a:endParaRPr lang="en-US"/>
        </a:p>
      </dgm:t>
    </dgm:pt>
    <dgm:pt modelId="{CA75B2E6-A7FA-4DB3-9706-4138DAEBF748}">
      <dgm:prSet phldrT="[Text]"/>
      <dgm:spPr/>
      <dgm:t>
        <a:bodyPr/>
        <a:lstStyle/>
        <a:p>
          <a:r>
            <a:rPr lang="en-US" i="1" dirty="0" smtClean="0"/>
            <a:t>Spring 2016</a:t>
          </a:r>
        </a:p>
        <a:p>
          <a:endParaRPr lang="en-US" i="1" dirty="0" smtClean="0"/>
        </a:p>
        <a:p>
          <a:r>
            <a:rPr lang="en-US" dirty="0" smtClean="0"/>
            <a:t>Regional workshops offering a hands-on introduction to CTE data tools</a:t>
          </a:r>
        </a:p>
        <a:p>
          <a:endParaRPr lang="en-US" dirty="0" smtClean="0"/>
        </a:p>
        <a:p>
          <a:r>
            <a:rPr lang="en-US" dirty="0" smtClean="0"/>
            <a:t>(Required to apply for funding)</a:t>
          </a:r>
          <a:endParaRPr lang="en-US" dirty="0"/>
        </a:p>
      </dgm:t>
    </dgm:pt>
    <dgm:pt modelId="{5EF98270-9575-4EE8-8A66-98802C93DA3F}" type="parTrans" cxnId="{CA44080E-E562-4E3E-8C0A-ADA1A717FDE8}">
      <dgm:prSet/>
      <dgm:spPr/>
      <dgm:t>
        <a:bodyPr/>
        <a:lstStyle/>
        <a:p>
          <a:endParaRPr lang="en-US"/>
        </a:p>
      </dgm:t>
    </dgm:pt>
    <dgm:pt modelId="{1DB2FDA4-B4A5-4F6C-8B65-F7ECB11CB31D}" type="sibTrans" cxnId="{CA44080E-E562-4E3E-8C0A-ADA1A717FDE8}">
      <dgm:prSet/>
      <dgm:spPr/>
      <dgm:t>
        <a:bodyPr/>
        <a:lstStyle/>
        <a:p>
          <a:endParaRPr lang="en-US"/>
        </a:p>
      </dgm:t>
    </dgm:pt>
    <dgm:pt modelId="{3E018FEB-8018-4A38-84DC-CC20257F69BB}">
      <dgm:prSet phldrT="[Text]"/>
      <dgm:spPr/>
      <dgm:t>
        <a:bodyPr/>
        <a:lstStyle/>
        <a:p>
          <a:r>
            <a:rPr lang="en-US" i="1" dirty="0" smtClean="0"/>
            <a:t>Summer 2016 </a:t>
          </a:r>
        </a:p>
        <a:p>
          <a:endParaRPr lang="en-US" i="1" dirty="0" smtClean="0"/>
        </a:p>
        <a:p>
          <a:r>
            <a:rPr lang="en-US" dirty="0" smtClean="0"/>
            <a:t>Train a cadre of technical assistance providers</a:t>
          </a:r>
          <a:endParaRPr lang="en-US" dirty="0"/>
        </a:p>
      </dgm:t>
    </dgm:pt>
    <dgm:pt modelId="{6CD92D67-1442-4DB8-8419-6C58899F5D0A}" type="parTrans" cxnId="{A0C998D1-8E29-485B-90D7-E20C0E26D77B}">
      <dgm:prSet/>
      <dgm:spPr/>
      <dgm:t>
        <a:bodyPr/>
        <a:lstStyle/>
        <a:p>
          <a:endParaRPr lang="en-US"/>
        </a:p>
      </dgm:t>
    </dgm:pt>
    <dgm:pt modelId="{C8578E99-DEF2-43FB-B864-170CAD245A5A}" type="sibTrans" cxnId="{A0C998D1-8E29-485B-90D7-E20C0E26D77B}">
      <dgm:prSet/>
      <dgm:spPr/>
      <dgm:t>
        <a:bodyPr/>
        <a:lstStyle/>
        <a:p>
          <a:endParaRPr lang="en-US"/>
        </a:p>
      </dgm:t>
    </dgm:pt>
    <dgm:pt modelId="{BC60A988-D6BB-4522-931D-730E496BF994}">
      <dgm:prSet phldrT="[Text]"/>
      <dgm:spPr/>
      <dgm:t>
        <a:bodyPr/>
        <a:lstStyle/>
        <a:p>
          <a:r>
            <a:rPr lang="en-US" i="1" dirty="0" smtClean="0"/>
            <a:t>Fall 2016</a:t>
          </a:r>
        </a:p>
        <a:p>
          <a:endParaRPr lang="en-US" i="1" dirty="0" smtClean="0"/>
        </a:p>
        <a:p>
          <a:r>
            <a:rPr lang="en-US" dirty="0" smtClean="0"/>
            <a:t>Each college gets:</a:t>
          </a:r>
        </a:p>
        <a:p>
          <a:r>
            <a:rPr lang="en-US" dirty="0" smtClean="0"/>
            <a:t>$50,000 +     10 hours of support</a:t>
          </a:r>
          <a:endParaRPr lang="en-US" dirty="0"/>
        </a:p>
      </dgm:t>
    </dgm:pt>
    <dgm:pt modelId="{EE4B83CA-4703-4012-B83C-396F26893B7D}" type="parTrans" cxnId="{36552CD6-9FD7-4561-B906-F4C4568C57C3}">
      <dgm:prSet/>
      <dgm:spPr/>
      <dgm:t>
        <a:bodyPr/>
        <a:lstStyle/>
        <a:p>
          <a:endParaRPr lang="en-US"/>
        </a:p>
      </dgm:t>
    </dgm:pt>
    <dgm:pt modelId="{CCBF011B-4FDD-4A7B-AC32-0E028862E63C}" type="sibTrans" cxnId="{36552CD6-9FD7-4561-B906-F4C4568C57C3}">
      <dgm:prSet/>
      <dgm:spPr/>
      <dgm:t>
        <a:bodyPr/>
        <a:lstStyle/>
        <a:p>
          <a:endParaRPr lang="en-US"/>
        </a:p>
      </dgm:t>
    </dgm:pt>
    <dgm:pt modelId="{C98AA83A-6FF4-415A-9A16-725AB3B8453D}">
      <dgm:prSet phldrT="[Text]"/>
      <dgm:spPr/>
      <dgm:t>
        <a:bodyPr/>
        <a:lstStyle/>
        <a:p>
          <a:r>
            <a:rPr lang="en-US" dirty="0" smtClean="0"/>
            <a:t>Online resources</a:t>
          </a:r>
          <a:endParaRPr lang="en-US" dirty="0"/>
        </a:p>
      </dgm:t>
    </dgm:pt>
    <dgm:pt modelId="{4074C610-9EE2-41CE-8003-5748962FD2C4}" type="parTrans" cxnId="{D50FF20F-6EF5-4BA2-A5BC-B13A787752A1}">
      <dgm:prSet/>
      <dgm:spPr/>
      <dgm:t>
        <a:bodyPr/>
        <a:lstStyle/>
        <a:p>
          <a:endParaRPr lang="en-US"/>
        </a:p>
      </dgm:t>
    </dgm:pt>
    <dgm:pt modelId="{9ECCD8D9-3B1A-4048-87E3-D9BD63B12D57}" type="sibTrans" cxnId="{D50FF20F-6EF5-4BA2-A5BC-B13A787752A1}">
      <dgm:prSet/>
      <dgm:spPr/>
      <dgm:t>
        <a:bodyPr/>
        <a:lstStyle/>
        <a:p>
          <a:endParaRPr lang="en-US"/>
        </a:p>
      </dgm:t>
    </dgm:pt>
    <dgm:pt modelId="{87C6E767-3177-4908-80B4-AFD6FF639608}">
      <dgm:prSet phldrT="[Text]"/>
      <dgm:spPr/>
      <dgm:t>
        <a:bodyPr/>
        <a:lstStyle/>
        <a:p>
          <a:r>
            <a:rPr lang="en-US" dirty="0" smtClean="0"/>
            <a:t>Super-user training</a:t>
          </a:r>
          <a:endParaRPr lang="en-US" dirty="0"/>
        </a:p>
      </dgm:t>
    </dgm:pt>
    <dgm:pt modelId="{B9896810-ACC0-4DBB-AE07-3C5244F9107D}" type="parTrans" cxnId="{9FE573C4-7B5D-4C80-8D90-B7F9C4BA4B60}">
      <dgm:prSet/>
      <dgm:spPr/>
      <dgm:t>
        <a:bodyPr/>
        <a:lstStyle/>
        <a:p>
          <a:endParaRPr lang="en-US"/>
        </a:p>
      </dgm:t>
    </dgm:pt>
    <dgm:pt modelId="{D48A45A3-A846-4ED5-88BA-416191F46956}" type="sibTrans" cxnId="{9FE573C4-7B5D-4C80-8D90-B7F9C4BA4B60}">
      <dgm:prSet/>
      <dgm:spPr/>
      <dgm:t>
        <a:bodyPr/>
        <a:lstStyle/>
        <a:p>
          <a:endParaRPr lang="en-US"/>
        </a:p>
      </dgm:t>
    </dgm:pt>
    <dgm:pt modelId="{BA4CB2CB-BD76-4876-9307-F74183AF5008}">
      <dgm:prSet phldrT="[Text]"/>
      <dgm:spPr/>
      <dgm:t>
        <a:bodyPr/>
        <a:lstStyle/>
        <a:p>
          <a:r>
            <a:rPr lang="en-US" dirty="0" smtClean="0"/>
            <a:t>CTEOS &amp; CATEMA</a:t>
          </a:r>
          <a:endParaRPr lang="en-US" dirty="0"/>
        </a:p>
      </dgm:t>
    </dgm:pt>
    <dgm:pt modelId="{630E661A-B0EF-4D70-930B-F48B20C272AD}" type="parTrans" cxnId="{21B22C58-FC92-4D8C-BE6E-B214A1990A62}">
      <dgm:prSet/>
      <dgm:spPr/>
      <dgm:t>
        <a:bodyPr/>
        <a:lstStyle/>
        <a:p>
          <a:endParaRPr lang="en-US"/>
        </a:p>
      </dgm:t>
    </dgm:pt>
    <dgm:pt modelId="{97C86AA7-B587-426E-9087-F10989AB561D}" type="sibTrans" cxnId="{21B22C58-FC92-4D8C-BE6E-B214A1990A62}">
      <dgm:prSet/>
      <dgm:spPr/>
      <dgm:t>
        <a:bodyPr/>
        <a:lstStyle/>
        <a:p>
          <a:endParaRPr lang="en-US"/>
        </a:p>
      </dgm:t>
    </dgm:pt>
    <dgm:pt modelId="{3D6DFF53-CD1F-4F6C-85B0-6EBE67C3A5FE}">
      <dgm:prSet/>
      <dgm:spPr/>
      <dgm:t>
        <a:bodyPr/>
        <a:lstStyle/>
        <a:p>
          <a:r>
            <a:rPr lang="en-US" i="1" dirty="0" smtClean="0"/>
            <a:t>Spring 2017</a:t>
          </a:r>
        </a:p>
        <a:p>
          <a:endParaRPr lang="en-US" i="1" dirty="0" smtClean="0"/>
        </a:p>
        <a:p>
          <a:r>
            <a:rPr lang="en-US" dirty="0" smtClean="0"/>
            <a:t>Regional data analysis and planning meetings around one priority occupational area</a:t>
          </a:r>
          <a:endParaRPr lang="en-US" dirty="0"/>
        </a:p>
      </dgm:t>
    </dgm:pt>
    <dgm:pt modelId="{14338CD7-4340-422E-A09B-9FD3BC33C673}" type="parTrans" cxnId="{9AB60228-1711-43BE-8D8C-00F1E8A5FFEF}">
      <dgm:prSet/>
      <dgm:spPr/>
      <dgm:t>
        <a:bodyPr/>
        <a:lstStyle/>
        <a:p>
          <a:endParaRPr lang="en-US"/>
        </a:p>
      </dgm:t>
    </dgm:pt>
    <dgm:pt modelId="{2043AE51-25FE-4A3F-9B5E-652237810FB0}" type="sibTrans" cxnId="{9AB60228-1711-43BE-8D8C-00F1E8A5FFEF}">
      <dgm:prSet/>
      <dgm:spPr/>
      <dgm:t>
        <a:bodyPr/>
        <a:lstStyle/>
        <a:p>
          <a:endParaRPr lang="en-US"/>
        </a:p>
      </dgm:t>
    </dgm:pt>
    <dgm:pt modelId="{0E6E175C-A898-4CF8-BCBA-DB3AA0B0DC71}" type="pres">
      <dgm:prSet presAssocID="{BD9D747D-5CAA-4AF5-BFB9-FAFB95570E2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41221BB-A563-43A9-9DB3-A442DD45DD30}" type="pres">
      <dgm:prSet presAssocID="{7C4EC67D-D172-4489-AAC0-14D4BA8EA354}" presName="parentText_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646DC-86FB-4D94-964E-29F98E967767}" type="pres">
      <dgm:prSet presAssocID="{7C4EC67D-D172-4489-AAC0-14D4BA8EA354}" presName="childText_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A41DD-95F2-479B-8EE9-9788847A2BB8}" type="pres">
      <dgm:prSet presAssocID="{7C4EC67D-D172-4489-AAC0-14D4BA8EA354}" presName="accentShape_1" presStyleCnt="0"/>
      <dgm:spPr/>
    </dgm:pt>
    <dgm:pt modelId="{3B6F4CC6-1D67-4C31-BCAA-1F53AC4EDB0E}" type="pres">
      <dgm:prSet presAssocID="{7C4EC67D-D172-4489-AAC0-14D4BA8EA354}" presName="imageRepeatNode" presStyleLbl="node1" presStyleIdx="0" presStyleCnt="4"/>
      <dgm:spPr/>
      <dgm:t>
        <a:bodyPr/>
        <a:lstStyle/>
        <a:p>
          <a:endParaRPr lang="en-US"/>
        </a:p>
      </dgm:t>
    </dgm:pt>
    <dgm:pt modelId="{DA54BB3D-131F-4F45-A671-DF7504CB9758}" type="pres">
      <dgm:prSet presAssocID="{08BAEFAE-7F64-4EC9-9B0D-1EAF9629F4F1}" presName="parentText_2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1E39B7-37EC-4B3A-8F76-048FAEA8E9B9}" type="pres">
      <dgm:prSet presAssocID="{08BAEFAE-7F64-4EC9-9B0D-1EAF9629F4F1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9F93B9-023C-46CC-B8C3-3D98A6D04E81}" type="pres">
      <dgm:prSet presAssocID="{08BAEFAE-7F64-4EC9-9B0D-1EAF9629F4F1}" presName="accentShape_2" presStyleCnt="0"/>
      <dgm:spPr/>
    </dgm:pt>
    <dgm:pt modelId="{981EEF19-4353-45A6-AEDD-305860682916}" type="pres">
      <dgm:prSet presAssocID="{08BAEFAE-7F64-4EC9-9B0D-1EAF9629F4F1}" presName="imageRepeatNode" presStyleLbl="node1" presStyleIdx="1" presStyleCnt="4"/>
      <dgm:spPr/>
      <dgm:t>
        <a:bodyPr/>
        <a:lstStyle/>
        <a:p>
          <a:endParaRPr lang="en-US"/>
        </a:p>
      </dgm:t>
    </dgm:pt>
    <dgm:pt modelId="{DB773195-6B5A-4348-927A-F04CC5A3AE28}" type="pres">
      <dgm:prSet presAssocID="{B8618B4E-BCB8-44D3-A24F-BD815F198364}" presName="parentText_3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D907D-BAB8-4F66-8810-7F309831AC8C}" type="pres">
      <dgm:prSet presAssocID="{B8618B4E-BCB8-44D3-A24F-BD815F198364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F36E4-8CEE-4313-A6A3-E6D6225A80F2}" type="pres">
      <dgm:prSet presAssocID="{B8618B4E-BCB8-44D3-A24F-BD815F198364}" presName="accentShape_3" presStyleCnt="0"/>
      <dgm:spPr/>
    </dgm:pt>
    <dgm:pt modelId="{CCF49532-6B4E-4372-BA19-26541BCCD199}" type="pres">
      <dgm:prSet presAssocID="{B8618B4E-BCB8-44D3-A24F-BD815F198364}" presName="imageRepeatNode" presStyleLbl="node1" presStyleIdx="2" presStyleCnt="4"/>
      <dgm:spPr/>
      <dgm:t>
        <a:bodyPr/>
        <a:lstStyle/>
        <a:p>
          <a:endParaRPr lang="en-US"/>
        </a:p>
      </dgm:t>
    </dgm:pt>
    <dgm:pt modelId="{053C331C-975F-4ECB-92E5-ED96C521AC4D}" type="pres">
      <dgm:prSet presAssocID="{416938B9-208D-4BFC-841B-29DC8075C21D}" presName="parentText_4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7DB1D-7C3C-47C9-B7F7-92F10CFE903D}" type="pres">
      <dgm:prSet presAssocID="{416938B9-208D-4BFC-841B-29DC8075C21D}" presName="childText_4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1D928-CEE9-44BB-B038-ECDF33BF71E1}" type="pres">
      <dgm:prSet presAssocID="{416938B9-208D-4BFC-841B-29DC8075C21D}" presName="accentShape_4" presStyleCnt="0"/>
      <dgm:spPr/>
    </dgm:pt>
    <dgm:pt modelId="{5ACC43E6-71B4-4619-AEFD-389FB995511E}" type="pres">
      <dgm:prSet presAssocID="{416938B9-208D-4BFC-841B-29DC8075C21D}" presName="imageRepeatNode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CA44080E-E562-4E3E-8C0A-ADA1A717FDE8}" srcId="{7C4EC67D-D172-4489-AAC0-14D4BA8EA354}" destId="{CA75B2E6-A7FA-4DB3-9706-4138DAEBF748}" srcOrd="0" destOrd="0" parTransId="{5EF98270-9575-4EE8-8A66-98802C93DA3F}" sibTransId="{1DB2FDA4-B4A5-4F6C-8B65-F7ECB11CB31D}"/>
    <dgm:cxn modelId="{36552CD6-9FD7-4561-B906-F4C4568C57C3}" srcId="{B8618B4E-BCB8-44D3-A24F-BD815F198364}" destId="{BC60A988-D6BB-4522-931D-730E496BF994}" srcOrd="0" destOrd="0" parTransId="{EE4B83CA-4703-4012-B83C-396F26893B7D}" sibTransId="{CCBF011B-4FDD-4A7B-AC32-0E028862E63C}"/>
    <dgm:cxn modelId="{D50FF20F-6EF5-4BA2-A5BC-B13A787752A1}" srcId="{B8618B4E-BCB8-44D3-A24F-BD815F198364}" destId="{C98AA83A-6FF4-415A-9A16-725AB3B8453D}" srcOrd="1" destOrd="0" parTransId="{4074C610-9EE2-41CE-8003-5748962FD2C4}" sibTransId="{9ECCD8D9-3B1A-4048-87E3-D9BD63B12D57}"/>
    <dgm:cxn modelId="{190D5E82-82C4-F14F-83F6-EEB5C8C68558}" type="presOf" srcId="{7C4EC67D-D172-4489-AAC0-14D4BA8EA354}" destId="{741221BB-A563-43A9-9DB3-A442DD45DD30}" srcOrd="0" destOrd="0" presId="urn:microsoft.com/office/officeart/2009/3/layout/BlockDescendingList"/>
    <dgm:cxn modelId="{21B22C58-FC92-4D8C-BE6E-B214A1990A62}" srcId="{B8618B4E-BCB8-44D3-A24F-BD815F198364}" destId="{BA4CB2CB-BD76-4876-9307-F74183AF5008}" srcOrd="3" destOrd="0" parTransId="{630E661A-B0EF-4D70-930B-F48B20C272AD}" sibTransId="{97C86AA7-B587-426E-9087-F10989AB561D}"/>
    <dgm:cxn modelId="{7EC611D6-000A-4B47-8ED4-9F54682815BC}" type="presOf" srcId="{B8618B4E-BCB8-44D3-A24F-BD815F198364}" destId="{DB773195-6B5A-4348-927A-F04CC5A3AE28}" srcOrd="0" destOrd="0" presId="urn:microsoft.com/office/officeart/2009/3/layout/BlockDescendingList"/>
    <dgm:cxn modelId="{BC3ACE51-F15B-9141-A6AC-8727D8DCA60F}" type="presOf" srcId="{BD9D747D-5CAA-4AF5-BFB9-FAFB95570E28}" destId="{0E6E175C-A898-4CF8-BCBA-DB3AA0B0DC71}" srcOrd="0" destOrd="0" presId="urn:microsoft.com/office/officeart/2009/3/layout/BlockDescendingList"/>
    <dgm:cxn modelId="{A0C998D1-8E29-485B-90D7-E20C0E26D77B}" srcId="{08BAEFAE-7F64-4EC9-9B0D-1EAF9629F4F1}" destId="{3E018FEB-8018-4A38-84DC-CC20257F69BB}" srcOrd="0" destOrd="0" parTransId="{6CD92D67-1442-4DB8-8419-6C58899F5D0A}" sibTransId="{C8578E99-DEF2-43FB-B864-170CAD245A5A}"/>
    <dgm:cxn modelId="{D16272F8-1407-49FA-89F0-0AA906C8AF88}" srcId="{BD9D747D-5CAA-4AF5-BFB9-FAFB95570E28}" destId="{7C4EC67D-D172-4489-AAC0-14D4BA8EA354}" srcOrd="0" destOrd="0" parTransId="{95149DED-CDC8-4FAB-A552-A4CADF0CE5C2}" sibTransId="{11015B31-D32D-488E-A919-E58B3FCA5249}"/>
    <dgm:cxn modelId="{9AB60228-1711-43BE-8D8C-00F1E8A5FFEF}" srcId="{416938B9-208D-4BFC-841B-29DC8075C21D}" destId="{3D6DFF53-CD1F-4F6C-85B0-6EBE67C3A5FE}" srcOrd="0" destOrd="0" parTransId="{14338CD7-4340-422E-A09B-9FD3BC33C673}" sibTransId="{2043AE51-25FE-4A3F-9B5E-652237810FB0}"/>
    <dgm:cxn modelId="{9FE573C4-7B5D-4C80-8D90-B7F9C4BA4B60}" srcId="{B8618B4E-BCB8-44D3-A24F-BD815F198364}" destId="{87C6E767-3177-4908-80B4-AFD6FF639608}" srcOrd="2" destOrd="0" parTransId="{B9896810-ACC0-4DBB-AE07-3C5244F9107D}" sibTransId="{D48A45A3-A846-4ED5-88BA-416191F46956}"/>
    <dgm:cxn modelId="{8F2E284A-6E4E-454B-8E4C-57AF44813924}" type="presOf" srcId="{08BAEFAE-7F64-4EC9-9B0D-1EAF9629F4F1}" destId="{DA54BB3D-131F-4F45-A671-DF7504CB9758}" srcOrd="0" destOrd="0" presId="urn:microsoft.com/office/officeart/2009/3/layout/BlockDescendingList"/>
    <dgm:cxn modelId="{101DADAB-1B03-D242-865D-C3EF8AE4FFF5}" type="presOf" srcId="{3E018FEB-8018-4A38-84DC-CC20257F69BB}" destId="{641E39B7-37EC-4B3A-8F76-048FAEA8E9B9}" srcOrd="0" destOrd="0" presId="urn:microsoft.com/office/officeart/2009/3/layout/BlockDescendingList"/>
    <dgm:cxn modelId="{6C09BADA-8D4C-104D-8706-1C53AEA41D6B}" type="presOf" srcId="{416938B9-208D-4BFC-841B-29DC8075C21D}" destId="{5ACC43E6-71B4-4619-AEFD-389FB995511E}" srcOrd="1" destOrd="0" presId="urn:microsoft.com/office/officeart/2009/3/layout/BlockDescendingList"/>
    <dgm:cxn modelId="{A4D9460E-8D64-284D-ABB0-EBA6B9CBE452}" type="presOf" srcId="{3D6DFF53-CD1F-4F6C-85B0-6EBE67C3A5FE}" destId="{6127DB1D-7C3C-47C9-B7F7-92F10CFE903D}" srcOrd="0" destOrd="0" presId="urn:microsoft.com/office/officeart/2009/3/layout/BlockDescendingList"/>
    <dgm:cxn modelId="{3C77FA66-F0C2-6C47-8FC8-7684ECB2F4D1}" type="presOf" srcId="{416938B9-208D-4BFC-841B-29DC8075C21D}" destId="{053C331C-975F-4ECB-92E5-ED96C521AC4D}" srcOrd="0" destOrd="0" presId="urn:microsoft.com/office/officeart/2009/3/layout/BlockDescendingList"/>
    <dgm:cxn modelId="{9172B316-3B53-7C47-A4C8-422FE770C95B}" type="presOf" srcId="{BC60A988-D6BB-4522-931D-730E496BF994}" destId="{3CBD907D-BAB8-4F66-8810-7F309831AC8C}" srcOrd="0" destOrd="0" presId="urn:microsoft.com/office/officeart/2009/3/layout/BlockDescendingList"/>
    <dgm:cxn modelId="{E2F03BD9-EBE6-854D-9D56-3AEA61C1A4EF}" type="presOf" srcId="{CA75B2E6-A7FA-4DB3-9706-4138DAEBF748}" destId="{24F646DC-86FB-4D94-964E-29F98E967767}" srcOrd="0" destOrd="0" presId="urn:microsoft.com/office/officeart/2009/3/layout/BlockDescendingList"/>
    <dgm:cxn modelId="{8FF6F689-D2A7-4B4C-991F-444373E8408A}" type="presOf" srcId="{08BAEFAE-7F64-4EC9-9B0D-1EAF9629F4F1}" destId="{981EEF19-4353-45A6-AEDD-305860682916}" srcOrd="1" destOrd="0" presId="urn:microsoft.com/office/officeart/2009/3/layout/BlockDescendingList"/>
    <dgm:cxn modelId="{32ADE860-B045-914F-A61B-A6A16A06F4A0}" type="presOf" srcId="{B8618B4E-BCB8-44D3-A24F-BD815F198364}" destId="{CCF49532-6B4E-4372-BA19-26541BCCD199}" srcOrd="1" destOrd="0" presId="urn:microsoft.com/office/officeart/2009/3/layout/BlockDescendingList"/>
    <dgm:cxn modelId="{0DDC0C90-FA95-484F-AD6E-016846549988}" type="presOf" srcId="{C98AA83A-6FF4-415A-9A16-725AB3B8453D}" destId="{3CBD907D-BAB8-4F66-8810-7F309831AC8C}" srcOrd="0" destOrd="1" presId="urn:microsoft.com/office/officeart/2009/3/layout/BlockDescendingList"/>
    <dgm:cxn modelId="{918B41CE-F061-44C8-B6EE-E57138516D54}" srcId="{BD9D747D-5CAA-4AF5-BFB9-FAFB95570E28}" destId="{08BAEFAE-7F64-4EC9-9B0D-1EAF9629F4F1}" srcOrd="1" destOrd="0" parTransId="{7B60F122-FCE6-4D46-BC31-0566A565FDF0}" sibTransId="{3D9FF692-14DA-4E93-B20F-73D651EBDC7D}"/>
    <dgm:cxn modelId="{68E9B45B-76C1-7349-A7B1-D2FB44369110}" type="presOf" srcId="{7C4EC67D-D172-4489-AAC0-14D4BA8EA354}" destId="{3B6F4CC6-1D67-4C31-BCAA-1F53AC4EDB0E}" srcOrd="1" destOrd="0" presId="urn:microsoft.com/office/officeart/2009/3/layout/BlockDescendingList"/>
    <dgm:cxn modelId="{9410894B-8B8F-49F8-8022-4ED584519044}" srcId="{BD9D747D-5CAA-4AF5-BFB9-FAFB95570E28}" destId="{B8618B4E-BCB8-44D3-A24F-BD815F198364}" srcOrd="2" destOrd="0" parTransId="{4961DC66-A490-42FA-AD00-71313B53E906}" sibTransId="{0A49B6A3-1F8B-418E-8BF9-986297158232}"/>
    <dgm:cxn modelId="{F4E92C3A-5819-8842-9490-854CAA992AE2}" type="presOf" srcId="{87C6E767-3177-4908-80B4-AFD6FF639608}" destId="{3CBD907D-BAB8-4F66-8810-7F309831AC8C}" srcOrd="0" destOrd="2" presId="urn:microsoft.com/office/officeart/2009/3/layout/BlockDescendingList"/>
    <dgm:cxn modelId="{EC1F1AE1-3FA6-4579-AB54-7F8F238FE36A}" srcId="{BD9D747D-5CAA-4AF5-BFB9-FAFB95570E28}" destId="{416938B9-208D-4BFC-841B-29DC8075C21D}" srcOrd="3" destOrd="0" parTransId="{669B0E76-FE02-49DB-8B80-78683E17EECA}" sibTransId="{3E3F27DD-8895-4365-AF18-A220D9D145E4}"/>
    <dgm:cxn modelId="{253F4F34-462B-9940-B63E-EFD87EA88F17}" type="presOf" srcId="{BA4CB2CB-BD76-4876-9307-F74183AF5008}" destId="{3CBD907D-BAB8-4F66-8810-7F309831AC8C}" srcOrd="0" destOrd="3" presId="urn:microsoft.com/office/officeart/2009/3/layout/BlockDescendingList"/>
    <dgm:cxn modelId="{A3316F7A-400C-C540-A747-1ED653096D73}" type="presParOf" srcId="{0E6E175C-A898-4CF8-BCBA-DB3AA0B0DC71}" destId="{741221BB-A563-43A9-9DB3-A442DD45DD30}" srcOrd="0" destOrd="0" presId="urn:microsoft.com/office/officeart/2009/3/layout/BlockDescendingList"/>
    <dgm:cxn modelId="{476FE26D-64DB-AB47-939D-F3FC1E47E234}" type="presParOf" srcId="{0E6E175C-A898-4CF8-BCBA-DB3AA0B0DC71}" destId="{24F646DC-86FB-4D94-964E-29F98E967767}" srcOrd="1" destOrd="0" presId="urn:microsoft.com/office/officeart/2009/3/layout/BlockDescendingList"/>
    <dgm:cxn modelId="{6A5C7725-D643-534D-88D0-AF8C5EE04DFD}" type="presParOf" srcId="{0E6E175C-A898-4CF8-BCBA-DB3AA0B0DC71}" destId="{026A41DD-95F2-479B-8EE9-9788847A2BB8}" srcOrd="2" destOrd="0" presId="urn:microsoft.com/office/officeart/2009/3/layout/BlockDescendingList"/>
    <dgm:cxn modelId="{9E3B481D-241D-2244-8ABA-9421255D97DD}" type="presParOf" srcId="{026A41DD-95F2-479B-8EE9-9788847A2BB8}" destId="{3B6F4CC6-1D67-4C31-BCAA-1F53AC4EDB0E}" srcOrd="0" destOrd="0" presId="urn:microsoft.com/office/officeart/2009/3/layout/BlockDescendingList"/>
    <dgm:cxn modelId="{D3465338-A9B3-FA4F-A27B-F827BE88101E}" type="presParOf" srcId="{0E6E175C-A898-4CF8-BCBA-DB3AA0B0DC71}" destId="{DA54BB3D-131F-4F45-A671-DF7504CB9758}" srcOrd="3" destOrd="0" presId="urn:microsoft.com/office/officeart/2009/3/layout/BlockDescendingList"/>
    <dgm:cxn modelId="{AAC7C766-280E-D14F-A6A2-E90BC6E94274}" type="presParOf" srcId="{0E6E175C-A898-4CF8-BCBA-DB3AA0B0DC71}" destId="{641E39B7-37EC-4B3A-8F76-048FAEA8E9B9}" srcOrd="4" destOrd="0" presId="urn:microsoft.com/office/officeart/2009/3/layout/BlockDescendingList"/>
    <dgm:cxn modelId="{551C75AB-9BDD-634A-9444-29189FB27868}" type="presParOf" srcId="{0E6E175C-A898-4CF8-BCBA-DB3AA0B0DC71}" destId="{0A9F93B9-023C-46CC-B8C3-3D98A6D04E81}" srcOrd="5" destOrd="0" presId="urn:microsoft.com/office/officeart/2009/3/layout/BlockDescendingList"/>
    <dgm:cxn modelId="{8F35019E-DB46-4343-AD02-CF441EB29A8B}" type="presParOf" srcId="{0A9F93B9-023C-46CC-B8C3-3D98A6D04E81}" destId="{981EEF19-4353-45A6-AEDD-305860682916}" srcOrd="0" destOrd="0" presId="urn:microsoft.com/office/officeart/2009/3/layout/BlockDescendingList"/>
    <dgm:cxn modelId="{8EC8CF8E-3D7E-8142-A0B0-64BB275B6A08}" type="presParOf" srcId="{0E6E175C-A898-4CF8-BCBA-DB3AA0B0DC71}" destId="{DB773195-6B5A-4348-927A-F04CC5A3AE28}" srcOrd="6" destOrd="0" presId="urn:microsoft.com/office/officeart/2009/3/layout/BlockDescendingList"/>
    <dgm:cxn modelId="{F2A7CCDF-2FD4-8744-B0D6-8237FC64A1C2}" type="presParOf" srcId="{0E6E175C-A898-4CF8-BCBA-DB3AA0B0DC71}" destId="{3CBD907D-BAB8-4F66-8810-7F309831AC8C}" srcOrd="7" destOrd="0" presId="urn:microsoft.com/office/officeart/2009/3/layout/BlockDescendingList"/>
    <dgm:cxn modelId="{454AABB0-0D4A-AC40-8BDE-07D1EC596C08}" type="presParOf" srcId="{0E6E175C-A898-4CF8-BCBA-DB3AA0B0DC71}" destId="{FCBF36E4-8CEE-4313-A6A3-E6D6225A80F2}" srcOrd="8" destOrd="0" presId="urn:microsoft.com/office/officeart/2009/3/layout/BlockDescendingList"/>
    <dgm:cxn modelId="{59AE0BE3-2B84-6F44-8FB6-FA7116B68F33}" type="presParOf" srcId="{FCBF36E4-8CEE-4313-A6A3-E6D6225A80F2}" destId="{CCF49532-6B4E-4372-BA19-26541BCCD199}" srcOrd="0" destOrd="0" presId="urn:microsoft.com/office/officeart/2009/3/layout/BlockDescendingList"/>
    <dgm:cxn modelId="{6CBFF481-4B90-9149-BA90-DBA4E839B397}" type="presParOf" srcId="{0E6E175C-A898-4CF8-BCBA-DB3AA0B0DC71}" destId="{053C331C-975F-4ECB-92E5-ED96C521AC4D}" srcOrd="9" destOrd="0" presId="urn:microsoft.com/office/officeart/2009/3/layout/BlockDescendingList"/>
    <dgm:cxn modelId="{42B32F6B-CB08-0346-A273-BC76A7AFEE34}" type="presParOf" srcId="{0E6E175C-A898-4CF8-BCBA-DB3AA0B0DC71}" destId="{6127DB1D-7C3C-47C9-B7F7-92F10CFE903D}" srcOrd="10" destOrd="0" presId="urn:microsoft.com/office/officeart/2009/3/layout/BlockDescendingList"/>
    <dgm:cxn modelId="{1F3F9D07-0069-BF46-A236-87395DB44405}" type="presParOf" srcId="{0E6E175C-A898-4CF8-BCBA-DB3AA0B0DC71}" destId="{66E1D928-CEE9-44BB-B038-ECDF33BF71E1}" srcOrd="11" destOrd="0" presId="urn:microsoft.com/office/officeart/2009/3/layout/BlockDescendingList"/>
    <dgm:cxn modelId="{EB29732E-D2D5-484D-B67A-C82447BAAB42}" type="presParOf" srcId="{66E1D928-CEE9-44BB-B038-ECDF33BF71E1}" destId="{5ACC43E6-71B4-4619-AEFD-389FB995511E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49532-6B4E-4372-BA19-26541BCCD199}">
      <dsp:nvSpPr>
        <dsp:cNvPr id="0" name=""/>
        <dsp:cNvSpPr/>
      </dsp:nvSpPr>
      <dsp:spPr>
        <a:xfrm>
          <a:off x="3937551" y="1426288"/>
          <a:ext cx="1655574" cy="31485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8001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3"/>
              </a:solidFill>
            </a:rPr>
            <a:t>Support College Data Use</a:t>
          </a:r>
          <a:endParaRPr lang="en-US" sz="1400" b="1" kern="1200" dirty="0">
            <a:solidFill>
              <a:schemeClr val="accent3"/>
            </a:solidFill>
          </a:endParaRPr>
        </a:p>
      </dsp:txBody>
      <dsp:txXfrm rot="16200000">
        <a:off x="3966280" y="2627898"/>
        <a:ext cx="2833668" cy="430449"/>
      </dsp:txXfrm>
    </dsp:sp>
    <dsp:sp modelId="{981EEF19-4353-45A6-AEDD-305860682916}">
      <dsp:nvSpPr>
        <dsp:cNvPr id="0" name=""/>
        <dsp:cNvSpPr/>
      </dsp:nvSpPr>
      <dsp:spPr>
        <a:xfrm>
          <a:off x="2133568" y="894883"/>
          <a:ext cx="1655574" cy="36799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8001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3"/>
              </a:solidFill>
            </a:rPr>
            <a:t>Deepen Expertise</a:t>
          </a:r>
          <a:endParaRPr lang="en-US" sz="1400" b="1" kern="1200" dirty="0">
            <a:solidFill>
              <a:schemeClr val="accent3"/>
            </a:solidFill>
          </a:endParaRPr>
        </a:p>
      </dsp:txBody>
      <dsp:txXfrm rot="16200000">
        <a:off x="1923165" y="2335625"/>
        <a:ext cx="3311932" cy="430449"/>
      </dsp:txXfrm>
    </dsp:sp>
    <dsp:sp modelId="{5ACC43E6-71B4-4619-AEFD-389FB995511E}">
      <dsp:nvSpPr>
        <dsp:cNvPr id="0" name=""/>
        <dsp:cNvSpPr/>
      </dsp:nvSpPr>
      <dsp:spPr>
        <a:xfrm>
          <a:off x="5704625" y="1946771"/>
          <a:ext cx="1655574" cy="2628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8001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3"/>
              </a:solidFill>
            </a:rPr>
            <a:t>Expand Regional Data Use</a:t>
          </a:r>
          <a:endParaRPr lang="en-US" sz="1400" b="1" kern="1200" dirty="0">
            <a:solidFill>
              <a:schemeClr val="accent3"/>
            </a:solidFill>
          </a:endParaRPr>
        </a:p>
      </dsp:txBody>
      <dsp:txXfrm rot="16200000">
        <a:off x="5967571" y="2914163"/>
        <a:ext cx="2365233" cy="430449"/>
      </dsp:txXfrm>
    </dsp:sp>
    <dsp:sp modelId="{3B6F4CC6-1D67-4C31-BCAA-1F53AC4EDB0E}">
      <dsp:nvSpPr>
        <dsp:cNvPr id="0" name=""/>
        <dsp:cNvSpPr/>
      </dsp:nvSpPr>
      <dsp:spPr>
        <a:xfrm>
          <a:off x="324201" y="394145"/>
          <a:ext cx="1655574" cy="4180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8001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3"/>
              </a:solidFill>
            </a:rPr>
            <a:t>Build Awareness</a:t>
          </a:r>
          <a:endParaRPr lang="en-US" sz="1400" b="1" kern="1200" dirty="0">
            <a:solidFill>
              <a:schemeClr val="accent3"/>
            </a:solidFill>
          </a:endParaRPr>
        </a:p>
      </dsp:txBody>
      <dsp:txXfrm rot="16200000">
        <a:off x="-111533" y="2060219"/>
        <a:ext cx="3762597" cy="430449"/>
      </dsp:txXfrm>
    </dsp:sp>
    <dsp:sp modelId="{24F646DC-86FB-4D94-964E-29F98E967767}">
      <dsp:nvSpPr>
        <dsp:cNvPr id="0" name=""/>
        <dsp:cNvSpPr/>
      </dsp:nvSpPr>
      <dsp:spPr>
        <a:xfrm>
          <a:off x="324201" y="394145"/>
          <a:ext cx="1175457" cy="420082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Spring 2016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i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Regional workshops offering a hands-on introduction to CTE data tools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(Required to apply for funding)</a:t>
          </a:r>
          <a:endParaRPr lang="en-US" sz="1400" kern="1200" dirty="0"/>
        </a:p>
      </dsp:txBody>
      <dsp:txXfrm>
        <a:off x="324201" y="394145"/>
        <a:ext cx="1175457" cy="4200827"/>
      </dsp:txXfrm>
    </dsp:sp>
    <dsp:sp modelId="{641E39B7-37EC-4B3A-8F76-048FAEA8E9B9}">
      <dsp:nvSpPr>
        <dsp:cNvPr id="0" name=""/>
        <dsp:cNvSpPr/>
      </dsp:nvSpPr>
      <dsp:spPr>
        <a:xfrm>
          <a:off x="2133568" y="894883"/>
          <a:ext cx="1175457" cy="37000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Summer 2016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i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Train a cadre of technical assistance providers</a:t>
          </a:r>
          <a:endParaRPr lang="en-US" sz="1400" kern="1200" dirty="0"/>
        </a:p>
      </dsp:txBody>
      <dsp:txXfrm>
        <a:off x="2133568" y="894883"/>
        <a:ext cx="1175457" cy="3700088"/>
      </dsp:txXfrm>
    </dsp:sp>
    <dsp:sp modelId="{3CBD907D-BAB8-4F66-8810-7F309831AC8C}">
      <dsp:nvSpPr>
        <dsp:cNvPr id="0" name=""/>
        <dsp:cNvSpPr/>
      </dsp:nvSpPr>
      <dsp:spPr>
        <a:xfrm>
          <a:off x="3937551" y="1426288"/>
          <a:ext cx="1175457" cy="316868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Fall 2016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i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Each college gets: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$50,000 +     10 hours of support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Online resources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Super-user training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CTEOS &amp; CATEMA</a:t>
          </a:r>
          <a:endParaRPr lang="en-US" sz="1400" kern="1200" dirty="0"/>
        </a:p>
      </dsp:txBody>
      <dsp:txXfrm>
        <a:off x="3937551" y="1426288"/>
        <a:ext cx="1175457" cy="3168684"/>
      </dsp:txXfrm>
    </dsp:sp>
    <dsp:sp modelId="{6127DB1D-7C3C-47C9-B7F7-92F10CFE903D}">
      <dsp:nvSpPr>
        <dsp:cNvPr id="0" name=""/>
        <dsp:cNvSpPr/>
      </dsp:nvSpPr>
      <dsp:spPr>
        <a:xfrm>
          <a:off x="5704625" y="1946771"/>
          <a:ext cx="1175457" cy="26301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Spring 2017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i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Regional data analysis and planning meetings around one priority occupational area</a:t>
          </a:r>
          <a:endParaRPr lang="en-US" sz="1400" kern="1200" dirty="0"/>
        </a:p>
      </dsp:txBody>
      <dsp:txXfrm>
        <a:off x="5704625" y="1946771"/>
        <a:ext cx="1175457" cy="2630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55896-AAC3-FF4D-81ED-4A9AFDCB7D8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75929-806F-C341-A454-2D3666B4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5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55907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2pPr>
            <a:lvl3pPr marL="0" marR="0" lvl="2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3pPr>
            <a:lvl4pPr marL="0" marR="0" lvl="3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4pPr>
            <a:lvl5pPr marL="0" marR="0" lvl="4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5pPr>
            <a:lvl6pPr marL="0" marR="0" lvl="5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6pPr>
            <a:lvl7pPr marL="0" marR="0" lvl="6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7pPr>
            <a:lvl8pPr marL="0" marR="0" lvl="7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8pPr>
            <a:lvl9pPr marL="0" marR="0" lvl="8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</a:defRPr>
            </a:lvl2pPr>
            <a:lvl3pPr marL="0" marR="0" lvl="2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</a:defRPr>
            </a:lvl3pPr>
            <a:lvl4pPr marL="0" marR="0" lvl="3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</a:defRPr>
            </a:lvl4pPr>
            <a:lvl5pPr marL="0" marR="0" lvl="4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</a:defRPr>
            </a:lvl5pPr>
            <a:lvl6pPr marL="0" marR="0" lvl="5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</a:defRPr>
            </a:lvl6pPr>
            <a:lvl7pPr marL="0" marR="0" lvl="6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</a:defRPr>
            </a:lvl7pPr>
            <a:lvl8pPr marL="0" marR="0" lvl="7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</a:defRPr>
            </a:lvl8pPr>
            <a:lvl9pPr marL="0" marR="0" lvl="8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</a:defRPr>
            </a:lvl2pPr>
            <a:lvl3pPr marL="0" marR="0" lvl="2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</a:defRPr>
            </a:lvl3pPr>
            <a:lvl4pPr marL="0" marR="0" lvl="3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</a:defRPr>
            </a:lvl4pPr>
            <a:lvl5pPr marL="0" marR="0" lvl="4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</a:defRPr>
            </a:lvl5pPr>
            <a:lvl6pPr marL="0" marR="0" lvl="5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</a:defRPr>
            </a:lvl6pPr>
            <a:lvl7pPr marL="0" marR="0" lvl="6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</a:defRPr>
            </a:lvl7pPr>
            <a:lvl8pPr marL="0" marR="0" lvl="7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</a:defRPr>
            </a:lvl8pPr>
            <a:lvl9pPr marL="0" marR="0" lvl="8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7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7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7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</a:defRPr>
            </a:lvl2pPr>
            <a:lvl3pPr marL="0" marR="0" lvl="2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</a:defRPr>
            </a:lvl3pPr>
            <a:lvl4pPr marL="0" marR="0" lvl="3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</a:defRPr>
            </a:lvl4pPr>
            <a:lvl5pPr marL="0" marR="0" lvl="4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</a:defRPr>
            </a:lvl5pPr>
            <a:lvl6pPr marL="0" marR="0" lvl="5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</a:defRPr>
            </a:lvl6pPr>
            <a:lvl7pPr marL="0" marR="0" lvl="6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</a:defRPr>
            </a:lvl7pPr>
            <a:lvl8pPr marL="0" marR="0" lvl="7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</a:defRPr>
            </a:lvl8pPr>
            <a:lvl9pPr marL="0" marR="0" lvl="8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7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ebudget.ca.gov/FullBudgetSummary.pdf" TargetMode="External"/><Relationship Id="rId5" Type="http://schemas.openxmlformats.org/officeDocument/2006/relationships/hyperlink" Target="http://extranet.cccco.edu/Portals/1/ExecutiveOffice/Board/2016_agendas/January/Item-4.3-Budget-Update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mail.cccco.edu/owa/redir.aspx?SURL=UC83WtYT1py_O30bV9mkoqhgdgOLj9OTwH5bXvbre3H0jlS9XSHTCGgAdAB0AHAAOgAvAC8AYwBhAGwAaQBmAG8AcgBuAGkAYQBjAG8AbQBtAHUAbgBpAHQAeQBjAG8AbABsAGUAZwBlAHMALgBjAGMAYwBjAG8ALgBlAGQAdQAvAE4AZQB3AHMAcgBvAG8AbQAvAFAAcgBlAHMAcwBSAGUAbABlAGEAcwBlAHMALwAyADAAMQA1AFAAcgBlAHMAcwBSAGUAbABlAGEAcwBlAHMALgBhAHMAcAB4AA..&amp;URL=http://californiacommunitycolleges.cccco.edu/Newsroom/PressReleases/2015PressReleases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8475" y="274000"/>
            <a:ext cx="5829298" cy="21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781675" y="2767650"/>
            <a:ext cx="7350899" cy="1075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>
                <a:latin typeface="Calibri"/>
                <a:ea typeface="Calibri"/>
                <a:cs typeface="Calibri"/>
                <a:sym typeface="Calibri"/>
              </a:rPr>
              <a:t>January</a:t>
            </a:r>
            <a:r>
              <a:rPr lang="en" sz="4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en" sz="4800">
                <a:latin typeface="Calibri"/>
                <a:ea typeface="Calibri"/>
                <a:cs typeface="Calibri"/>
                <a:sym typeface="Calibri"/>
                <a:rtl val="0"/>
              </a:rPr>
              <a:t>21</a:t>
            </a:r>
            <a:r>
              <a:rPr lang="en" sz="4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, 201</a:t>
            </a:r>
            <a:r>
              <a:rPr lang="en" sz="4800">
                <a:latin typeface="Calibri"/>
                <a:ea typeface="Calibri"/>
                <a:cs typeface="Calibri"/>
                <a:sym typeface="Calibri"/>
                <a:rtl val="0"/>
              </a:rPr>
              <a:t>6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166300" y="0"/>
            <a:ext cx="8860500" cy="6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Board of Governor’s 25 Recommendations</a:t>
            </a: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5" name="Shape 125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8387" y="1471612"/>
            <a:ext cx="4467225" cy="220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166300" y="0"/>
            <a:ext cx="8860500" cy="6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Board of Governor’s 25 Recommendations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Shape 133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3050" y="742950"/>
            <a:ext cx="60579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166300" y="0"/>
            <a:ext cx="8860500" cy="6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Clr>
                <a:srgbClr val="000000"/>
              </a:buClr>
              <a:buSzPct val="25000"/>
            </a:pPr>
            <a:r>
              <a:rPr lang="en" sz="3000" dirty="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Data </a:t>
            </a:r>
            <a:r>
              <a:rPr lang="en" sz="3000" dirty="0" smtClean="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Unlocked</a:t>
            </a:r>
            <a:r>
              <a:rPr lang="en-US" sz="3000" dirty="0" smtClean="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30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Find It, Understand It, Use It</a:t>
            </a:r>
            <a:endParaRPr lang="en" sz="3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9" name="Shape 149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60085007"/>
              </p:ext>
            </p:extLst>
          </p:nvPr>
        </p:nvGraphicFramePr>
        <p:xfrm>
          <a:off x="1337185" y="370652"/>
          <a:ext cx="7689615" cy="4989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166300" y="0"/>
            <a:ext cx="8860500" cy="6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Board of Governor’s 25 Recommendations</a:t>
            </a: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9" name="Shape 149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81162" y="1795462"/>
            <a:ext cx="5781675" cy="1552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005790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6" name="Shape 156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7" name="Shape 157"/>
          <p:cNvSpPr txBox="1"/>
          <p:nvPr/>
        </p:nvSpPr>
        <p:spPr>
          <a:xfrm>
            <a:off x="1724750" y="1570575"/>
            <a:ext cx="5617499" cy="21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Nick Kremer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Co-Chair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LAOCRC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/>
        </p:nvSpPr>
        <p:spPr>
          <a:xfrm>
            <a:off x="597450" y="0"/>
            <a:ext cx="7313700" cy="1075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WIOA State Plan </a:t>
            </a: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4" name="Shape 164"/>
          <p:cNvCxnSpPr/>
          <p:nvPr/>
        </p:nvCxnSpPr>
        <p:spPr>
          <a:xfrm>
            <a:off x="238775" y="748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5" name="Shape 165"/>
          <p:cNvSpPr txBox="1"/>
          <p:nvPr/>
        </p:nvSpPr>
        <p:spPr>
          <a:xfrm>
            <a:off x="429725" y="767649"/>
            <a:ext cx="8518800" cy="391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dirty="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 dirty="0">
                <a:solidFill>
                  <a:srgbClr val="FF0000"/>
                </a:solidFill>
                <a:highlight>
                  <a:srgbClr val="FFFFFF"/>
                </a:highlight>
              </a:rPr>
              <a:t>Goal: </a:t>
            </a:r>
            <a:r>
              <a:rPr lang="en" sz="4800" dirty="0">
                <a:solidFill>
                  <a:srgbClr val="262626"/>
                </a:solidFill>
                <a:highlight>
                  <a:srgbClr val="FFFFFF"/>
                </a:highlight>
              </a:rPr>
              <a:t>One million “middle-skill” industry-valued and recognized postsecondary credentials.</a:t>
            </a:r>
            <a:r>
              <a:rPr lang="en" sz="2400" dirty="0">
                <a:solidFill>
                  <a:srgbClr val="262626"/>
                </a:solidFill>
                <a:highlight>
                  <a:srgbClr val="FFFFFF"/>
                </a:highlight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597450" y="0"/>
            <a:ext cx="7313700" cy="107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WIOA State Plan -- Objectives </a:t>
            </a:r>
          </a:p>
        </p:txBody>
      </p:sp>
      <p:pic>
        <p:nvPicPr>
          <p:cNvPr id="171" name="Shape 1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2" name="Shape 172"/>
          <p:cNvCxnSpPr/>
          <p:nvPr/>
        </p:nvCxnSpPr>
        <p:spPr>
          <a:xfrm>
            <a:off x="238775" y="748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3" name="Shape 173"/>
          <p:cNvSpPr txBox="1"/>
          <p:nvPr/>
        </p:nvSpPr>
        <p:spPr>
          <a:xfrm>
            <a:off x="429725" y="767649"/>
            <a:ext cx="8518800" cy="391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●"/>
            </a:pPr>
            <a:r>
              <a:rPr lang="en" sz="3000">
                <a:solidFill>
                  <a:srgbClr val="262626"/>
                </a:solidFill>
                <a:highlight>
                  <a:srgbClr val="FFFFFF"/>
                </a:highlight>
              </a:rPr>
              <a:t>Fostering “demand-driven skills attainment”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●"/>
            </a:pPr>
            <a:r>
              <a:rPr lang="en" sz="3000">
                <a:solidFill>
                  <a:srgbClr val="262626"/>
                </a:solidFill>
                <a:highlight>
                  <a:srgbClr val="FFFFFF"/>
                </a:highlight>
              </a:rPr>
              <a:t>Enabling upward mobility (especially for populations with barriers to employment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●"/>
            </a:pPr>
            <a:r>
              <a:rPr lang="en" sz="3000">
                <a:solidFill>
                  <a:srgbClr val="262626"/>
                </a:solidFill>
                <a:highlight>
                  <a:srgbClr val="FFFFFF"/>
                </a:highlight>
              </a:rPr>
              <a:t>Aligning, coordinating and integrating programs and services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6262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597450" y="0"/>
            <a:ext cx="7313700" cy="107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WIOA State Plan -- Strategies </a:t>
            </a:r>
          </a:p>
        </p:txBody>
      </p:sp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0" name="Shape 180"/>
          <p:cNvCxnSpPr/>
          <p:nvPr/>
        </p:nvCxnSpPr>
        <p:spPr>
          <a:xfrm>
            <a:off x="238775" y="748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1" name="Shape 181"/>
          <p:cNvSpPr txBox="1"/>
          <p:nvPr/>
        </p:nvSpPr>
        <p:spPr>
          <a:xfrm>
            <a:off x="1879450" y="850825"/>
            <a:ext cx="5964899" cy="391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●"/>
            </a:pPr>
            <a: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  <a:t>Organizing regionally</a:t>
            </a:r>
            <a:b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</a:br>
            <a:endParaRPr lang="en" sz="180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●"/>
            </a:pPr>
            <a: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  <a:t>Sector strategies</a:t>
            </a:r>
            <a:b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</a:br>
            <a:endParaRPr lang="en" sz="180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●"/>
            </a:pPr>
            <a: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  <a:t>Career pathways</a:t>
            </a:r>
            <a:b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</a:br>
            <a:endParaRPr lang="en" sz="180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●"/>
            </a:pPr>
            <a: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  <a:t>Utilizing “earn and learn” strategies</a:t>
            </a:r>
            <a:b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</a:br>
            <a:endParaRPr lang="en" sz="180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●"/>
            </a:pPr>
            <a: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  <a:t>Providing supportive services </a:t>
            </a:r>
            <a:b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</a:br>
            <a:endParaRPr lang="en" sz="180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●"/>
            </a:pPr>
            <a: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  <a:t>Building cross-system data capacity</a:t>
            </a:r>
            <a:b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</a:br>
            <a:endParaRPr lang="en" sz="180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33333"/>
              <a:buChar char="●"/>
            </a:pPr>
            <a: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  <a:t>Integrating services and braiding resources</a:t>
            </a:r>
            <a:r>
              <a:rPr lang="en" sz="2400">
                <a:solidFill>
                  <a:srgbClr val="262626"/>
                </a:solidFill>
                <a:highlight>
                  <a:srgbClr val="FFFFFF"/>
                </a:highlight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597450" y="0"/>
            <a:ext cx="7313700" cy="107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The DOW 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8" name="Shape 188"/>
          <p:cNvCxnSpPr/>
          <p:nvPr/>
        </p:nvCxnSpPr>
        <p:spPr>
          <a:xfrm>
            <a:off x="238775" y="748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9" name="Shape 189"/>
          <p:cNvSpPr txBox="1"/>
          <p:nvPr/>
        </p:nvSpPr>
        <p:spPr>
          <a:xfrm>
            <a:off x="487300" y="488524"/>
            <a:ext cx="8518800" cy="391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62626"/>
                </a:solidFill>
                <a:highlight>
                  <a:srgbClr val="FFFFFF"/>
                </a:highlight>
              </a:rPr>
              <a:t>Decision Making Processes and Organizational Structure Workgroup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●"/>
            </a:pPr>
            <a:r>
              <a:rPr lang="en" sz="2400">
                <a:solidFill>
                  <a:srgbClr val="262626"/>
                </a:solidFill>
                <a:highlight>
                  <a:srgbClr val="FFFFFF"/>
                </a:highlight>
              </a:rPr>
              <a:t>Tentative plan for Spring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○"/>
            </a:pPr>
            <a:r>
              <a:rPr lang="en" sz="2400" b="1">
                <a:solidFill>
                  <a:srgbClr val="FF0000"/>
                </a:solidFill>
                <a:highlight>
                  <a:srgbClr val="FFFFFF"/>
                </a:highlight>
              </a:rPr>
              <a:t>January &amp; February</a:t>
            </a:r>
            <a:r>
              <a:rPr lang="en" sz="2400">
                <a:solidFill>
                  <a:srgbClr val="262626"/>
                </a:solidFill>
                <a:highlight>
                  <a:srgbClr val="FFFFFF"/>
                </a:highlight>
              </a:rPr>
              <a:t> -- Dow meetings 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○"/>
            </a:pPr>
            <a:r>
              <a:rPr lang="en" sz="2400" b="1">
                <a:solidFill>
                  <a:srgbClr val="FF0000"/>
                </a:solidFill>
                <a:highlight>
                  <a:srgbClr val="FFFFFF"/>
                </a:highlight>
              </a:rPr>
              <a:t>March</a:t>
            </a:r>
            <a:r>
              <a:rPr lang="en" sz="240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en" sz="2400">
                <a:solidFill>
                  <a:srgbClr val="262626"/>
                </a:solidFill>
                <a:highlight>
                  <a:srgbClr val="FFFFFF"/>
                </a:highlight>
              </a:rPr>
              <a:t>-- Preliminary recommendations to SPC and full Consortium for discussion and input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Char char="○"/>
            </a:pPr>
            <a:r>
              <a:rPr lang="en" sz="2400" b="1">
                <a:solidFill>
                  <a:srgbClr val="FF0000"/>
                </a:solidFill>
                <a:highlight>
                  <a:srgbClr val="FFFFFF"/>
                </a:highlight>
              </a:rPr>
              <a:t>April</a:t>
            </a:r>
            <a:r>
              <a:rPr lang="en" sz="240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en" sz="2400">
                <a:solidFill>
                  <a:srgbClr val="262626"/>
                </a:solidFill>
                <a:highlight>
                  <a:srgbClr val="FFFFFF"/>
                </a:highlight>
              </a:rPr>
              <a:t>-- DOW revises recommendations 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75000"/>
              <a:buChar char="○"/>
            </a:pPr>
            <a:r>
              <a:rPr lang="en" sz="2400" b="1">
                <a:solidFill>
                  <a:srgbClr val="FF0000"/>
                </a:solidFill>
                <a:highlight>
                  <a:srgbClr val="FFFFFF"/>
                </a:highlight>
              </a:rPr>
              <a:t>May</a:t>
            </a:r>
            <a:r>
              <a:rPr lang="en" sz="240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en" sz="2400">
                <a:solidFill>
                  <a:srgbClr val="262626"/>
                </a:solidFill>
                <a:highlight>
                  <a:srgbClr val="FFFFFF"/>
                </a:highlight>
              </a:rPr>
              <a:t>--Bring revised recommendations to SPC and full Consortium in May for endorsement</a:t>
            </a:r>
            <a:r>
              <a:rPr lang="en" sz="1800">
                <a:solidFill>
                  <a:srgbClr val="262626"/>
                </a:solidFill>
                <a:highlight>
                  <a:srgbClr val="FFFFFF"/>
                </a:highlight>
              </a:rPr>
              <a:t>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6262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5" name="Shape 195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6" name="Shape 196"/>
          <p:cNvSpPr txBox="1"/>
          <p:nvPr/>
        </p:nvSpPr>
        <p:spPr>
          <a:xfrm>
            <a:off x="1724750" y="1570575"/>
            <a:ext cx="5617499" cy="21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Robin Harrington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Specialist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WF&amp;ED Division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Chancellor’s Office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984050" y="0"/>
            <a:ext cx="7170598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" sz="3000" b="0" i="0" u="none" strike="noStrike" cap="non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AGENDA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" name="Shape 62"/>
          <p:cNvCxnSpPr/>
          <p:nvPr/>
        </p:nvCxnSpPr>
        <p:spPr>
          <a:xfrm>
            <a:off x="166250" y="616125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/>
          <p:nvPr/>
        </p:nvSpPr>
        <p:spPr>
          <a:xfrm>
            <a:off x="1734975" y="813650"/>
            <a:ext cx="6703499" cy="38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arenR"/>
            </a:pPr>
            <a:r>
              <a:rPr lang="e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Welcome - Steven Glyer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 sz="1800">
                <a:solidFill>
                  <a:schemeClr val="dk1"/>
                </a:solidFill>
                <a:rtl val="0"/>
              </a:rPr>
              <a:t>CTE EF Update 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LcParenR"/>
            </a:pPr>
            <a:r>
              <a:rPr lang="en" sz="1800">
                <a:rtl val="0"/>
              </a:rPr>
              <a:t>Data Unlocked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arenR"/>
            </a:pPr>
            <a:r>
              <a:rPr lang="e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Nick Kremer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LcParenR"/>
            </a:pPr>
            <a:r>
              <a:rPr lang="en" sz="1800"/>
              <a:t>WIOA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LcParenR"/>
            </a:pPr>
            <a:r>
              <a:rPr lang="en" sz="1800"/>
              <a:t>DOW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Chancellor’s Report - Robin Harrington and Carol Jong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arenR"/>
            </a:pPr>
            <a:r>
              <a:rPr lang="en" sz="1800"/>
              <a:t>LATT Labor Grant Presentation</a:t>
            </a:r>
            <a:r>
              <a:rPr lang="e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- </a:t>
            </a:r>
            <a:r>
              <a:rPr lang="en" sz="1800">
                <a:rtl val="0"/>
              </a:rPr>
              <a:t>Leticia Barajas and Jess Guerra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arenR"/>
            </a:pPr>
            <a:r>
              <a:rPr lang="e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Announcements 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LcParenR"/>
            </a:pPr>
            <a:r>
              <a:rPr lang="en" sz="1800">
                <a:rtl val="0"/>
              </a:rPr>
              <a:t>Stephanie Feger - OC SB1070 Internship meeting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LcParenR"/>
            </a:pPr>
            <a:r>
              <a:rPr lang="en" sz="1800">
                <a:rtl val="0"/>
              </a:rPr>
              <a:t>Kari Irwin - CCCAOE - Feb DeepDive Roundtable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LcParenR"/>
            </a:pPr>
            <a:r>
              <a:rPr lang="en" sz="1800">
                <a:rtl val="0"/>
              </a:rPr>
              <a:t>Lyla Eddington - LACC &amp; LA WIOA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Shape 2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2" name="Shape 202"/>
          <p:cNvCxnSpPr/>
          <p:nvPr/>
        </p:nvCxnSpPr>
        <p:spPr>
          <a:xfrm>
            <a:off x="166300" y="7389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3" name="Shape 203"/>
          <p:cNvSpPr txBox="1"/>
          <p:nvPr/>
        </p:nvSpPr>
        <p:spPr>
          <a:xfrm>
            <a:off x="916528" y="805100"/>
            <a:ext cx="8518800" cy="37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Perkins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Reauthorization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Title I-C Certification Form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Quarterly Reporting</a:t>
            </a: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166300" y="0"/>
            <a:ext cx="8860500" cy="84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 b="0" i="0" u="none" strike="noStrike" cap="non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Chancellor’s Report - </a:t>
            </a: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Robin Harrington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Shape 2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0" name="Shape 210"/>
          <p:cNvCxnSpPr/>
          <p:nvPr/>
        </p:nvCxnSpPr>
        <p:spPr>
          <a:xfrm>
            <a:off x="166300" y="7389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1" name="Shape 211"/>
          <p:cNvSpPr txBox="1"/>
          <p:nvPr/>
        </p:nvSpPr>
        <p:spPr>
          <a:xfrm>
            <a:off x="166300" y="781750"/>
            <a:ext cx="7955999" cy="37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Governor’s Budget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1100" u="sng" dirty="0" smtClean="0">
                <a:solidFill>
                  <a:schemeClr val="hlink"/>
                </a:solidFill>
                <a:hlinkClick r:id="rId4"/>
              </a:rPr>
              <a:t>http</a:t>
            </a:r>
            <a:r>
              <a:rPr lang="en" sz="1100" u="sng" dirty="0">
                <a:solidFill>
                  <a:schemeClr val="hlink"/>
                </a:solidFill>
                <a:hlinkClick r:id="rId4"/>
              </a:rPr>
              <a:t>://www.ebudget.ca.gov/FullBudgetSummary.pdf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http://extranet.cccco.edu/Portals/1/ExecutiveOffice/Board/2016_agendas/January/Item-4.3-Budget-Update.pdf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CCC Apportionments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COLA</a:t>
            </a:r>
            <a:endParaRPr lang="en" sz="180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Strong </a:t>
            </a: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Workforce Program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CTE </a:t>
            </a: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Pathways (SB 1070)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 </a:t>
            </a: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Skills Program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Innovation Awards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Zero-Textbook-Cost Degrees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Proposition 39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Apprenticeship</a:t>
            </a: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166300" y="0"/>
            <a:ext cx="8860500" cy="84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 b="0" i="0" u="none" strike="noStrike" cap="non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Chancellor’s Report - </a:t>
            </a: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Robin Harrington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3263925" y="594800"/>
            <a:ext cx="5880000" cy="371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indent="457200" rtl="0">
              <a:spcBef>
                <a:spcPts val="0"/>
              </a:spcBef>
              <a:buNone/>
            </a:pPr>
            <a:endParaRPr sz="1200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457200" rtl="0">
              <a:spcBef>
                <a:spcPts val="0"/>
              </a:spcBef>
              <a:buNone/>
            </a:pPr>
            <a:endParaRPr sz="1200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457200" rtl="0">
              <a:spcBef>
                <a:spcPts val="0"/>
              </a:spcBef>
              <a:buNone/>
            </a:pPr>
            <a:endParaRPr sz="1200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457200" rtl="0">
              <a:spcBef>
                <a:spcPts val="0"/>
              </a:spcBef>
              <a:buNone/>
            </a:pPr>
            <a:endParaRPr sz="1200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457200" rtl="0">
              <a:spcBef>
                <a:spcPts val="0"/>
              </a:spcBef>
              <a:buNone/>
            </a:pPr>
            <a:endParaRPr sz="1200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457200" rtl="0">
              <a:spcBef>
                <a:spcPts val="0"/>
              </a:spcBef>
              <a:buNone/>
            </a:pPr>
            <a:endParaRPr sz="1200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457200" rtl="0">
              <a:spcBef>
                <a:spcPts val="0"/>
              </a:spcBef>
              <a:buNone/>
            </a:pPr>
            <a:endParaRPr sz="1200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3873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Implementing Statewide Performance Strategies</a:t>
            </a:r>
          </a:p>
          <a:p>
            <a:pPr lvl="0" indent="3873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Maintenance and Instructional Equipment</a:t>
            </a:r>
          </a:p>
          <a:p>
            <a:pPr lvl="0" indent="3873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One-Time Discretionary Funding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Telecom and Technology Infrastructure Program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Proposition 39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Apprenticeship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Cost-of-Living Adjustment for Categorical Programs</a:t>
            </a:r>
          </a:p>
          <a:p>
            <a:pPr lvl="0" indent="3873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Adult Education Block Grant (AEBG) 2016-17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9" name="Shape 219"/>
          <p:cNvCxnSpPr/>
          <p:nvPr/>
        </p:nvCxnSpPr>
        <p:spPr>
          <a:xfrm>
            <a:off x="166300" y="7389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0" name="Shape 220"/>
          <p:cNvSpPr txBox="1"/>
          <p:nvPr/>
        </p:nvSpPr>
        <p:spPr>
          <a:xfrm>
            <a:off x="717250" y="805100"/>
            <a:ext cx="7955999" cy="37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BOG Task Force</a:t>
            </a:r>
            <a:r>
              <a:rPr lang="en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Update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Success Scorecard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sz="2000" u="sng" dirty="0">
                <a:solidFill>
                  <a:schemeClr val="hlink"/>
                </a:solidFill>
                <a:hlinkClick r:id="rId4"/>
              </a:rPr>
              <a:t>http://californiacommunitycolleges.cccco.edu/Newsroom/PressReleases/2015PressReleases.aspx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166300" y="0"/>
            <a:ext cx="8860500" cy="84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 b="0" i="0" u="none" strike="noStrike" cap="non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Chancellor’s Report - </a:t>
            </a: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Robin Harrington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114800" y="1009825"/>
            <a:ext cx="4911900" cy="371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1200"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8" name="Shape 228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9" name="Shape 229"/>
          <p:cNvSpPr txBox="1"/>
          <p:nvPr/>
        </p:nvSpPr>
        <p:spPr>
          <a:xfrm>
            <a:off x="1724750" y="1570575"/>
            <a:ext cx="5617499" cy="21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Carol Jong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Specialist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WF&amp;ED Division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Chancellor’s Office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/>
        </p:nvSpPr>
        <p:spPr>
          <a:xfrm>
            <a:off x="166300" y="0"/>
            <a:ext cx="8860500" cy="107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 b="0" i="0" u="none" strike="noStrike" cap="non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Chancellor’s Report - Carol Jong</a:t>
            </a: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6" name="Shape 236"/>
          <p:cNvCxnSpPr/>
          <p:nvPr/>
        </p:nvCxnSpPr>
        <p:spPr>
          <a:xfrm>
            <a:off x="166300" y="7389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7" name="Shape 237"/>
          <p:cNvSpPr txBox="1"/>
          <p:nvPr/>
        </p:nvSpPr>
        <p:spPr>
          <a:xfrm>
            <a:off x="337153" y="805100"/>
            <a:ext cx="8518800" cy="37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DSN 15/16 Grant Augmentation Docs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8" name="Shape 238"/>
          <p:cNvGraphicFramePr/>
          <p:nvPr/>
        </p:nvGraphicFramePr>
        <p:xfrm>
          <a:off x="771750" y="1596362"/>
          <a:ext cx="7600500" cy="2745449"/>
        </p:xfrm>
        <a:graphic>
          <a:graphicData uri="http://schemas.openxmlformats.org/drawingml/2006/table">
            <a:tbl>
              <a:tblPr>
                <a:noFill/>
                <a:tableStyleId>{7BEA6B23-E60E-43DC-9B3A-348778D68C45}</a:tableStyleId>
              </a:tblPr>
              <a:tblGrid>
                <a:gridCol w="2533500"/>
                <a:gridCol w="2533500"/>
                <a:gridCol w="2533500"/>
              </a:tblGrid>
              <a:tr h="5040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800"/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SB1402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(ends 6/30/16)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SB1070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(ends 12/31/16)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</a:tr>
              <a:tr h="5040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DESCRIPTION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$200K, Existing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$100K, Augmentation</a:t>
                      </a:r>
                    </a:p>
                  </a:txBody>
                  <a:tcPr marL="91425" marR="91425" marT="91425" marB="91425"/>
                </a:tc>
              </a:tr>
              <a:tr h="5040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WORKPLAN</a:t>
                      </a: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Submit only if revised</a:t>
                      </a: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Submit new</a:t>
                      </a: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</a:tr>
              <a:tr h="8073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BUDGET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Submit re-signed summary budget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Submit detail budget &amp; signed summary budget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/>
        </p:nvSpPr>
        <p:spPr>
          <a:xfrm>
            <a:off x="166300" y="0"/>
            <a:ext cx="8860500" cy="107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 b="0" i="0" u="none" strike="noStrike" cap="non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Chancellor’s Report - Carol Jong</a:t>
            </a:r>
          </a:p>
        </p:txBody>
      </p:sp>
      <p:pic>
        <p:nvPicPr>
          <p:cNvPr id="244" name="Shape 2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5" name="Shape 245"/>
          <p:cNvCxnSpPr/>
          <p:nvPr/>
        </p:nvCxnSpPr>
        <p:spPr>
          <a:xfrm>
            <a:off x="166300" y="7389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6" name="Shape 246"/>
          <p:cNvSpPr txBox="1"/>
          <p:nvPr/>
        </p:nvSpPr>
        <p:spPr>
          <a:xfrm>
            <a:off x="1419033" y="738900"/>
            <a:ext cx="7329000" cy="37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0000"/>
              </a:lnSpc>
              <a:spcBef>
                <a:spcPts val="0"/>
              </a:spcBef>
              <a:buNone/>
            </a:pPr>
            <a:r>
              <a:rPr lang="en" sz="3600" b="1" dirty="0">
                <a:latin typeface="Calibri"/>
                <a:ea typeface="Calibri"/>
                <a:cs typeface="Calibri"/>
                <a:sym typeface="Calibri"/>
              </a:rPr>
              <a:t>LAUNCHBOARD 2.0 TRAINING</a:t>
            </a:r>
          </a:p>
          <a:p>
            <a:pPr marL="457200" lvl="0" indent="-431800" rtl="0"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3200" dirty="0">
                <a:latin typeface="Calibri"/>
                <a:ea typeface="Calibri"/>
                <a:cs typeface="Calibri"/>
                <a:sym typeface="Calibri"/>
              </a:rPr>
              <a:t>What: CTE Data Unlocked and </a:t>
            </a:r>
            <a:br>
              <a:rPr lang="en" sz="3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" sz="3200" dirty="0">
                <a:latin typeface="Calibri"/>
                <a:ea typeface="Calibri"/>
                <a:cs typeface="Calibri"/>
                <a:sym typeface="Calibri"/>
              </a:rPr>
              <a:t>the LaunchBoard Program Snapshot</a:t>
            </a:r>
          </a:p>
          <a:p>
            <a:pPr marL="457200" lvl="0" indent="-431800" rtl="0"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3200" dirty="0">
                <a:latin typeface="Calibri"/>
                <a:ea typeface="Calibri"/>
                <a:cs typeface="Calibri"/>
                <a:sym typeface="Calibri"/>
              </a:rPr>
              <a:t>When: Feb 10th | 12pm-1pm</a:t>
            </a:r>
          </a:p>
          <a:p>
            <a:pPr marL="457200" lvl="0" indent="-431800" rtl="0"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3200" dirty="0">
                <a:latin typeface="Calibri"/>
                <a:ea typeface="Calibri"/>
                <a:cs typeface="Calibri"/>
                <a:sym typeface="Calibri"/>
              </a:rPr>
              <a:t>Where: CCC Confer</a:t>
            </a:r>
          </a:p>
          <a:p>
            <a:pPr marL="457200" lvl="0" indent="-419100" rtl="0">
              <a:lnSpc>
                <a:spcPct val="130000"/>
              </a:lnSpc>
              <a:spcBef>
                <a:spcPts val="0"/>
              </a:spcBef>
              <a:buSzPct val="100000"/>
              <a:buChar char="●"/>
            </a:pPr>
            <a:r>
              <a:rPr lang="en" sz="3000" dirty="0">
                <a:latin typeface="Calibri"/>
                <a:ea typeface="Calibri"/>
                <a:cs typeface="Calibri"/>
                <a:sym typeface="Calibri"/>
              </a:rPr>
              <a:t>More at: </a:t>
            </a:r>
            <a:r>
              <a:rPr lang="en" sz="3000" dirty="0"/>
              <a:t>http://bit.ly/1P33L2d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Shape 2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2" name="Shape 252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3" name="Shape 253"/>
          <p:cNvSpPr txBox="1"/>
          <p:nvPr/>
        </p:nvSpPr>
        <p:spPr>
          <a:xfrm>
            <a:off x="166301" y="749470"/>
            <a:ext cx="4736872" cy="16709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000FF"/>
                </a:solidFill>
              </a:rPr>
              <a:t>Dr. Leticia Barajas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000FF"/>
                </a:solidFill>
              </a:rPr>
              <a:t>Jess </a:t>
            </a:r>
            <a:r>
              <a:rPr lang="en" sz="3600" dirty="0" smtClean="0">
                <a:solidFill>
                  <a:srgbClr val="0000FF"/>
                </a:solidFill>
              </a:rPr>
              <a:t>Guerra</a:t>
            </a:r>
            <a:endParaRPr lang="en" sz="3600" dirty="0">
              <a:solidFill>
                <a:srgbClr val="0000FF"/>
              </a:solidFill>
            </a:endParaRPr>
          </a:p>
        </p:txBody>
      </p:sp>
      <p:pic>
        <p:nvPicPr>
          <p:cNvPr id="5" name="Shape 2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2629" y="2633554"/>
            <a:ext cx="4279780" cy="20729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/>
        </p:nvSpPr>
        <p:spPr>
          <a:xfrm>
            <a:off x="166300" y="0"/>
            <a:ext cx="8860500" cy="107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Announcements</a:t>
            </a:r>
          </a:p>
        </p:txBody>
      </p:sp>
      <p:pic>
        <p:nvPicPr>
          <p:cNvPr id="267" name="Shape 2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8" name="Shape 268"/>
          <p:cNvCxnSpPr/>
          <p:nvPr/>
        </p:nvCxnSpPr>
        <p:spPr>
          <a:xfrm>
            <a:off x="166300" y="7389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9" name="Shape 269"/>
          <p:cNvSpPr txBox="1"/>
          <p:nvPr/>
        </p:nvSpPr>
        <p:spPr>
          <a:xfrm>
            <a:off x="429725" y="854100"/>
            <a:ext cx="8518800" cy="343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 sz="2400" u="sng">
                <a:solidFill>
                  <a:srgbClr val="333333"/>
                </a:solidFill>
                <a:highlight>
                  <a:srgbClr val="FFFFFF"/>
                </a:highlight>
              </a:rPr>
              <a:t>Stephanie Feger</a:t>
            </a: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</a:rPr>
              <a:t> - Orange County SB1070 - Regional Internship Meeting today 11:15 a.m. - 12:15 p.m.</a:t>
            </a:r>
            <a:br>
              <a:rPr lang="en" sz="2400">
                <a:solidFill>
                  <a:srgbClr val="333333"/>
                </a:solidFill>
                <a:highlight>
                  <a:srgbClr val="FFFFFF"/>
                </a:highlight>
              </a:rPr>
            </a:br>
            <a:endParaRPr lang="en" sz="24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marR="0" lvl="0" indent="-381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 sz="2400" u="sng">
                <a:solidFill>
                  <a:srgbClr val="333333"/>
                </a:solidFill>
                <a:highlight>
                  <a:srgbClr val="FFFFFF"/>
                </a:highlight>
              </a:rPr>
              <a:t>Kari Irwin</a:t>
            </a: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</a:rPr>
              <a:t> - CCCAOE - February DeepDive Roundtable and April Joint Conference</a:t>
            </a:r>
            <a:br>
              <a:rPr lang="en" sz="2400">
                <a:solidFill>
                  <a:srgbClr val="333333"/>
                </a:solidFill>
                <a:highlight>
                  <a:srgbClr val="FFFFFF"/>
                </a:highlight>
              </a:rPr>
            </a:br>
            <a:endParaRPr lang="en" sz="24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marR="0" lvl="0" indent="-381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 sz="2400" u="sng">
                <a:solidFill>
                  <a:srgbClr val="333333"/>
                </a:solidFill>
                <a:highlight>
                  <a:srgbClr val="FFFFFF"/>
                </a:highlight>
              </a:rPr>
              <a:t>Lyla Eddington</a:t>
            </a: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</a:rPr>
              <a:t> - LA Community Colleges &amp; LA WIOA today 11:30 a.m. - 3:00 p.m.</a:t>
            </a:r>
          </a:p>
          <a:p>
            <a:pPr marL="0" marR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4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/>
        </p:nvSpPr>
        <p:spPr>
          <a:xfrm>
            <a:off x="352100" y="0"/>
            <a:ext cx="8488800" cy="1075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0000FF"/>
                </a:solidFill>
              </a:rPr>
              <a:t>Until Next Time </a:t>
            </a:r>
            <a:r>
              <a:rPr lang="en" sz="30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…………...</a:t>
            </a:r>
          </a:p>
        </p:txBody>
      </p:sp>
      <p:cxnSp>
        <p:nvCxnSpPr>
          <p:cNvPr id="275" name="Shape 275"/>
          <p:cNvCxnSpPr/>
          <p:nvPr/>
        </p:nvCxnSpPr>
        <p:spPr>
          <a:xfrm>
            <a:off x="166250" y="616125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76" name="Shape 2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244" y="726772"/>
            <a:ext cx="4229998" cy="422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" y="4567100"/>
            <a:ext cx="1542624" cy="576398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Shape 278"/>
          <p:cNvSpPr txBox="1"/>
          <p:nvPr/>
        </p:nvSpPr>
        <p:spPr>
          <a:xfrm>
            <a:off x="3516675" y="726775"/>
            <a:ext cx="5396399" cy="422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" sz="1800" dirty="0">
                <a:solidFill>
                  <a:srgbClr val="FF0000"/>
                </a:solidFill>
              </a:rPr>
              <a:t>February</a:t>
            </a:r>
            <a:r>
              <a:rPr lang="en" sz="1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Program Approval Cycle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Apps Due - Tuesday, </a:t>
            </a:r>
            <a:r>
              <a:rPr lang="en" sz="1800" dirty="0">
                <a:rtl val="0"/>
              </a:rPr>
              <a:t>Feb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</a:t>
            </a:r>
            <a:r>
              <a:rPr lang="en" sz="1800" dirty="0">
                <a:rtl val="0"/>
              </a:rPr>
              <a:t>2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2016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Voting Window - </a:t>
            </a:r>
            <a:r>
              <a:rPr lang="en" sz="1800" dirty="0">
                <a:rtl val="0"/>
              </a:rPr>
              <a:t>Feb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</a:t>
            </a:r>
            <a:r>
              <a:rPr lang="en" sz="1800" dirty="0">
                <a:rtl val="0"/>
              </a:rPr>
              <a:t>9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-1</a:t>
            </a:r>
            <a:r>
              <a:rPr lang="en" sz="1800" dirty="0">
                <a:rtl val="0"/>
              </a:rPr>
              <a:t>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PA Meeting - </a:t>
            </a:r>
            <a:r>
              <a:rPr lang="en" sz="1800" dirty="0">
                <a:rtl val="0"/>
              </a:rPr>
              <a:t>Feb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</a:t>
            </a:r>
            <a:r>
              <a:rPr lang="en" sz="1800" dirty="0" smtClean="0">
                <a:rtl val="0"/>
              </a:rPr>
              <a:t>1</a:t>
            </a:r>
            <a:r>
              <a:rPr lang="en-US" sz="1800" dirty="0" smtClean="0">
                <a:rtl val="0"/>
              </a:rPr>
              <a:t>8</a:t>
            </a:r>
            <a:r>
              <a:rPr lang="en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8:30 - 9:30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" sz="1800" dirty="0">
                <a:solidFill>
                  <a:srgbClr val="FF0000"/>
                </a:solidFill>
                <a:rtl val="0"/>
              </a:rPr>
              <a:t>February </a:t>
            </a:r>
            <a:r>
              <a:rPr lang="en" sz="1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Consortia Meeting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Thursday, </a:t>
            </a:r>
            <a:r>
              <a:rPr lang="en" sz="1800" dirty="0">
                <a:rtl val="0"/>
              </a:rPr>
              <a:t>Feb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</a:t>
            </a:r>
            <a:r>
              <a:rPr lang="en" sz="1800" dirty="0" smtClean="0">
                <a:rtl val="0"/>
              </a:rPr>
              <a:t>1</a:t>
            </a:r>
            <a:r>
              <a:rPr lang="en-US" sz="1800" dirty="0" smtClean="0">
                <a:rtl val="0"/>
              </a:rPr>
              <a:t>8</a:t>
            </a:r>
            <a:r>
              <a:rPr lang="en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2016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dirty="0">
                <a:rtl val="0"/>
              </a:rPr>
              <a:t>Data Unlocked &amp; LB2.0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10:00 - 11:00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" sz="1800" dirty="0">
                <a:solidFill>
                  <a:srgbClr val="FF0000"/>
                </a:solidFill>
                <a:rtl val="0"/>
              </a:rPr>
              <a:t>February </a:t>
            </a:r>
            <a:r>
              <a:rPr lang="en" sz="1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DeepDive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Thursday, </a:t>
            </a:r>
            <a:r>
              <a:rPr lang="en" sz="1800" dirty="0">
                <a:solidFill>
                  <a:schemeClr val="dk1"/>
                </a:solidFill>
                <a:rtl val="0"/>
              </a:rPr>
              <a:t>Feb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</a:t>
            </a:r>
            <a:r>
              <a:rPr lang="en" sz="1800" dirty="0" smtClean="0">
                <a:solidFill>
                  <a:schemeClr val="dk1"/>
                </a:solidFill>
                <a:rtl val="0"/>
              </a:rPr>
              <a:t>1</a:t>
            </a:r>
            <a:r>
              <a:rPr lang="en-US" sz="1800" smtClean="0">
                <a:solidFill>
                  <a:schemeClr val="dk1"/>
                </a:solidFill>
                <a:rtl val="0"/>
              </a:rPr>
              <a:t>8</a:t>
            </a:r>
            <a:r>
              <a:rPr lang="en" sz="18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2016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11:</a:t>
            </a:r>
            <a:r>
              <a:rPr lang="en" sz="1800" dirty="0">
                <a:solidFill>
                  <a:schemeClr val="dk1"/>
                </a:solidFill>
                <a:rtl val="0"/>
              </a:rPr>
              <a:t>15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- 12:</a:t>
            </a:r>
            <a:r>
              <a:rPr lang="en" sz="1800" dirty="0">
                <a:solidFill>
                  <a:schemeClr val="dk1"/>
                </a:solidFill>
                <a:rtl val="0"/>
              </a:rPr>
              <a:t>15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CCCAOE Roundtable Discussion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Shape 69"/>
          <p:cNvCxnSpPr/>
          <p:nvPr/>
        </p:nvCxnSpPr>
        <p:spPr>
          <a:xfrm>
            <a:off x="166300" y="7389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/>
          <p:nvPr/>
        </p:nvSpPr>
        <p:spPr>
          <a:xfrm>
            <a:off x="429725" y="854100"/>
            <a:ext cx="8518800" cy="3435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CTE EF 3rd quarterly report is due TODAY……(if you need an extra day, email Janeth)</a:t>
            </a:r>
            <a:b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Rancho SCCD internal audit department will begin communication with colleges for CTE EF auditing process.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166300" y="0"/>
            <a:ext cx="8860500" cy="107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CTE EF Update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" name="Shape 77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400" y="1097800"/>
            <a:ext cx="8775899" cy="2669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166300" y="0"/>
            <a:ext cx="8860500" cy="6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Board of Governor’s 25 Recommendations</a:t>
            </a: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5" name="Shape 85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5012" y="1471612"/>
            <a:ext cx="5133975" cy="220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166300" y="0"/>
            <a:ext cx="8860500" cy="6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Board of Governor’s 25 Recommendations</a:t>
            </a: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Shape 93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4" name="Shape 94"/>
          <p:cNvSpPr txBox="1"/>
          <p:nvPr/>
        </p:nvSpPr>
        <p:spPr>
          <a:xfrm>
            <a:off x="1968075" y="767650"/>
            <a:ext cx="5083499" cy="391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Success</a:t>
            </a:r>
            <a:b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"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 Pathways</a:t>
            </a:r>
            <a:b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"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Workforce Data and Outcomes</a:t>
            </a:r>
            <a:b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"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Curriculum</a:t>
            </a:r>
            <a:b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"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CTE Faculty</a:t>
            </a:r>
            <a:b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"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Regional Coordination</a:t>
            </a:r>
            <a:b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"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166300" y="0"/>
            <a:ext cx="8860500" cy="6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Board of Governor’s 25 Recommendations</a:t>
            </a:r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Shape 101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3050" y="1395412"/>
            <a:ext cx="6057900" cy="235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166300" y="0"/>
            <a:ext cx="8860500" cy="6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Board of Governor’s 25 Recommendations</a:t>
            </a: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9" name="Shape 109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5450" y="1300162"/>
            <a:ext cx="6057900" cy="284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166300" y="0"/>
            <a:ext cx="8860500" cy="6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Board of Governor’s 25 Recommendations</a:t>
            </a: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4567100"/>
            <a:ext cx="1542599" cy="57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Shape 117"/>
          <p:cNvCxnSpPr/>
          <p:nvPr/>
        </p:nvCxnSpPr>
        <p:spPr>
          <a:xfrm>
            <a:off x="166300" y="614700"/>
            <a:ext cx="8860500" cy="195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3050" y="842962"/>
            <a:ext cx="6057900" cy="345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498</Words>
  <Application>Microsoft Macintosh PowerPoint</Application>
  <PresentationFormat>On-screen Show (16:9)</PresentationFormat>
  <Paragraphs>183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Steven Glyer</cp:lastModifiedBy>
  <cp:revision>4</cp:revision>
  <cp:lastPrinted>2016-01-21T04:49:46Z</cp:lastPrinted>
  <dcterms:modified xsi:type="dcterms:W3CDTF">2016-01-21T23:25:45Z</dcterms:modified>
</cp:coreProperties>
</file>